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Neue Machina" charset="1" panose="00000500000000000000"/>
      <p:regular r:id="rId20"/>
    </p:embeddedFont>
    <p:embeddedFont>
      <p:font typeface="Garet Light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Vivacious-s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embeddings/oleObject1.bin" Type="http://schemas.openxmlformats.org/officeDocument/2006/relationships/oleObjec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9.png" Type="http://schemas.openxmlformats.org/officeDocument/2006/relationships/image"/><Relationship Id="rId5" Target="../embeddings/oleObject2.bin" Type="http://schemas.openxmlformats.org/officeDocument/2006/relationships/oleObjec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42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87945" y="-644445"/>
            <a:ext cx="11575889" cy="11575889"/>
          </a:xfrm>
          <a:custGeom>
            <a:avLst/>
            <a:gdLst/>
            <a:ahLst/>
            <a:cxnLst/>
            <a:rect r="r" b="b" t="t" l="l"/>
            <a:pathLst>
              <a:path h="11575889" w="11575889">
                <a:moveTo>
                  <a:pt x="0" y="0"/>
                </a:moveTo>
                <a:lnTo>
                  <a:pt x="11575890" y="0"/>
                </a:lnTo>
                <a:lnTo>
                  <a:pt x="11575890" y="11575890"/>
                </a:lnTo>
                <a:lnTo>
                  <a:pt x="0" y="1157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91001" y="3305175"/>
            <a:ext cx="11569087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B3E4C5"/>
                </a:solidFill>
                <a:latin typeface="Neue Machina"/>
                <a:ea typeface="Neue Machina"/>
                <a:cs typeface="Neue Machina"/>
                <a:sym typeface="Neue Machina"/>
              </a:rPr>
              <a:t>Stack Overflow Developer Trends Case Study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91001" y="6805230"/>
            <a:ext cx="7406117" cy="422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4"/>
              </a:lnSpc>
            </a:pPr>
            <a:r>
              <a:rPr lang="en-US" sz="2495">
                <a:solidFill>
                  <a:srgbClr val="B3E4C5"/>
                </a:solidFill>
                <a:latin typeface="Garet Light"/>
                <a:ea typeface="Garet Light"/>
                <a:cs typeface="Garet Light"/>
                <a:sym typeface="Garet Light"/>
              </a:rPr>
              <a:t>Presented by: Vanshika Sharma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71951" y="5199036"/>
            <a:ext cx="11029369" cy="1029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2976">
                <a:solidFill>
                  <a:srgbClr val="B3E4C5"/>
                </a:solidFill>
                <a:latin typeface="Canva Sans"/>
                <a:ea typeface="Canva Sans"/>
                <a:cs typeface="Canva Sans"/>
                <a:sym typeface="Canva Sans"/>
              </a:rPr>
              <a:t>Analyzing Global Developer Preferences on Languages, Databases &amp; Work Modes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86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32446" y="1944877"/>
            <a:ext cx="12800582" cy="7680349"/>
          </a:xfrm>
          <a:custGeom>
            <a:avLst/>
            <a:gdLst/>
            <a:ahLst/>
            <a:cxnLst/>
            <a:rect r="r" b="b" t="t" l="l"/>
            <a:pathLst>
              <a:path h="7680349" w="12800582">
                <a:moveTo>
                  <a:pt x="0" y="0"/>
                </a:moveTo>
                <a:lnTo>
                  <a:pt x="12800582" y="0"/>
                </a:lnTo>
                <a:lnTo>
                  <a:pt x="12800582" y="7680349"/>
                </a:lnTo>
                <a:lnTo>
                  <a:pt x="0" y="7680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6835" y="666750"/>
            <a:ext cx="15327246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5"/>
              </a:lnSpc>
            </a:pPr>
            <a:r>
              <a:rPr lang="en-US" sz="4654">
                <a:solidFill>
                  <a:srgbClr val="B3E4C5"/>
                </a:solidFill>
                <a:latin typeface="Neue Machina"/>
                <a:ea typeface="Neue Machina"/>
                <a:cs typeface="Neue Machina"/>
                <a:sym typeface="Neue Machina"/>
              </a:rPr>
              <a:t>Top Programming Languages by Experience Level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1993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141993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42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44488"/>
            <a:ext cx="8794895" cy="222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B3E4C5"/>
                </a:solidFill>
                <a:latin typeface="Neue Machina"/>
                <a:ea typeface="Neue Machina"/>
                <a:cs typeface="Neue Machina"/>
                <a:sym typeface="Neue Machina"/>
              </a:rPr>
              <a:t>Impact on Hiring, Learning &amp; Strategy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980077" y="2704259"/>
            <a:ext cx="11575889" cy="11575889"/>
          </a:xfrm>
          <a:custGeom>
            <a:avLst/>
            <a:gdLst/>
            <a:ahLst/>
            <a:cxnLst/>
            <a:rect r="r" b="b" t="t" l="l"/>
            <a:pathLst>
              <a:path h="11575889" w="11575889">
                <a:moveTo>
                  <a:pt x="0" y="0"/>
                </a:moveTo>
                <a:lnTo>
                  <a:pt x="11575890" y="0"/>
                </a:lnTo>
                <a:lnTo>
                  <a:pt x="11575890" y="11575889"/>
                </a:lnTo>
                <a:lnTo>
                  <a:pt x="0" y="11575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E4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33855"/>
            <a:ext cx="15771227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>
                <a:solidFill>
                  <a:srgbClr val="0B4236"/>
                </a:solidFill>
                <a:latin typeface="Neue Machina"/>
                <a:ea typeface="Neue Machina"/>
                <a:cs typeface="Neue Machina"/>
                <a:sym typeface="Neue Machina"/>
              </a:rPr>
              <a:t>Implications of Programming Language Trends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84480" y="6401226"/>
            <a:ext cx="18856960" cy="10607040"/>
          </a:xfrm>
          <a:custGeom>
            <a:avLst/>
            <a:gdLst/>
            <a:ahLst/>
            <a:cxnLst/>
            <a:rect r="r" b="b" t="t" l="l"/>
            <a:pathLst>
              <a:path h="10607040" w="18856960">
                <a:moveTo>
                  <a:pt x="0" y="0"/>
                </a:moveTo>
                <a:lnTo>
                  <a:pt x="18856960" y="0"/>
                </a:lnTo>
                <a:lnTo>
                  <a:pt x="18856960" y="10607039"/>
                </a:lnTo>
                <a:lnTo>
                  <a:pt x="0" y="10607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6192" y="1823217"/>
            <a:ext cx="17521808" cy="8286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8"/>
              </a:lnSpc>
            </a:pPr>
            <a:r>
              <a:rPr lang="en-US" sz="2634" b="true">
                <a:solidFill>
                  <a:srgbClr val="0B423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For Employers &amp; Tech Teams:</a:t>
            </a:r>
          </a:p>
          <a:p>
            <a:pPr algn="l" marL="568867" indent="-284433" lvl="1">
              <a:lnSpc>
                <a:spcPts val="3688"/>
              </a:lnSpc>
              <a:buFont typeface="Arial"/>
              <a:buChar char="•"/>
            </a:pPr>
            <a:r>
              <a:rPr lang="en-US" sz="2634">
                <a:solidFill>
                  <a:srgbClr val="0B4236"/>
                </a:solidFill>
                <a:latin typeface="Canva Sans"/>
                <a:ea typeface="Canva Sans"/>
                <a:cs typeface="Canva Sans"/>
                <a:sym typeface="Canva Sans"/>
              </a:rPr>
              <a:t>Popular languages like Python an</a:t>
            </a:r>
            <a:r>
              <a:rPr lang="en-US" sz="2634">
                <a:solidFill>
                  <a:srgbClr val="0B4236"/>
                </a:solidFill>
                <a:latin typeface="Canva Sans"/>
                <a:ea typeface="Canva Sans"/>
                <a:cs typeface="Canva Sans"/>
                <a:sym typeface="Canva Sans"/>
              </a:rPr>
              <a:t>d JavaScript are essential to retain and attract talent.</a:t>
            </a:r>
          </a:p>
          <a:p>
            <a:pPr algn="l" marL="568867" indent="-284433" lvl="1">
              <a:lnSpc>
                <a:spcPts val="3688"/>
              </a:lnSpc>
              <a:buFont typeface="Arial"/>
              <a:buChar char="•"/>
            </a:pPr>
            <a:r>
              <a:rPr lang="en-US" sz="2634">
                <a:solidFill>
                  <a:srgbClr val="0B4236"/>
                </a:solidFill>
                <a:latin typeface="Canva Sans"/>
                <a:ea typeface="Canva Sans"/>
                <a:cs typeface="Canva Sans"/>
                <a:sym typeface="Canva Sans"/>
              </a:rPr>
              <a:t>Increasing interest in Go and Rust suggests a shift toward performance-focused, scalable back-end systems.</a:t>
            </a:r>
          </a:p>
          <a:p>
            <a:pPr algn="l" marL="568867" indent="-284433" lvl="1">
              <a:lnSpc>
                <a:spcPts val="3688"/>
              </a:lnSpc>
              <a:buFont typeface="Arial"/>
              <a:buChar char="•"/>
            </a:pPr>
            <a:r>
              <a:rPr lang="en-US" sz="2634">
                <a:solidFill>
                  <a:srgbClr val="0B4236"/>
                </a:solidFill>
                <a:latin typeface="Canva Sans"/>
                <a:ea typeface="Canva Sans"/>
                <a:cs typeface="Canva Sans"/>
                <a:sym typeface="Canva Sans"/>
              </a:rPr>
              <a:t>Tech teams may need to consider upskilling programs to support internal transitions to modern stacks.</a:t>
            </a:r>
          </a:p>
          <a:p>
            <a:pPr algn="l">
              <a:lnSpc>
                <a:spcPts val="3688"/>
              </a:lnSpc>
            </a:pPr>
          </a:p>
          <a:p>
            <a:pPr algn="l">
              <a:lnSpc>
                <a:spcPts val="3688"/>
              </a:lnSpc>
            </a:pPr>
            <a:r>
              <a:rPr lang="en-US" sz="2634" b="true">
                <a:solidFill>
                  <a:srgbClr val="0B423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634" b="true">
                <a:solidFill>
                  <a:srgbClr val="0B423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For Educators &amp; Course Creators:</a:t>
            </a:r>
          </a:p>
          <a:p>
            <a:pPr algn="l" marL="568867" indent="-284433" lvl="1">
              <a:lnSpc>
                <a:spcPts val="3688"/>
              </a:lnSpc>
              <a:buFont typeface="Arial"/>
              <a:buChar char="•"/>
            </a:pPr>
            <a:r>
              <a:rPr lang="en-US" sz="2634">
                <a:solidFill>
                  <a:srgbClr val="0B4236"/>
                </a:solidFill>
                <a:latin typeface="Canva Sans"/>
                <a:ea typeface="Canva Sans"/>
                <a:cs typeface="Canva Sans"/>
                <a:sym typeface="Canva Sans"/>
              </a:rPr>
              <a:t>Curriculum updates should reflect both current usage (SQL, Python) and future interests (Go, Rust, TypeScript).</a:t>
            </a:r>
          </a:p>
          <a:p>
            <a:pPr algn="l" marL="568867" indent="-284433" lvl="1">
              <a:lnSpc>
                <a:spcPts val="3688"/>
              </a:lnSpc>
              <a:buFont typeface="Arial"/>
              <a:buChar char="•"/>
            </a:pPr>
            <a:r>
              <a:rPr lang="en-US" sz="2634">
                <a:solidFill>
                  <a:srgbClr val="0B4236"/>
                </a:solidFill>
                <a:latin typeface="Canva Sans"/>
                <a:ea typeface="Canva Sans"/>
                <a:cs typeface="Canva Sans"/>
                <a:sym typeface="Canva Sans"/>
              </a:rPr>
              <a:t>There’s a clear demand for multi-paradigm skills, so offering full-stack or systems-focused training is valuable.</a:t>
            </a:r>
          </a:p>
          <a:p>
            <a:pPr algn="l">
              <a:lnSpc>
                <a:spcPts val="3688"/>
              </a:lnSpc>
            </a:pPr>
          </a:p>
          <a:p>
            <a:pPr algn="l">
              <a:lnSpc>
                <a:spcPts val="3688"/>
              </a:lnSpc>
            </a:pPr>
            <a:r>
              <a:rPr lang="en-US" sz="2634" b="true">
                <a:solidFill>
                  <a:srgbClr val="0B423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For Career Planning / Job Seekers:</a:t>
            </a:r>
          </a:p>
          <a:p>
            <a:pPr algn="l" marL="568867" indent="-284433" lvl="1">
              <a:lnSpc>
                <a:spcPts val="3688"/>
              </a:lnSpc>
              <a:buFont typeface="Arial"/>
              <a:buChar char="•"/>
            </a:pPr>
            <a:r>
              <a:rPr lang="en-US" sz="2634">
                <a:solidFill>
                  <a:srgbClr val="0B4236"/>
                </a:solidFill>
                <a:latin typeface="Canva Sans"/>
                <a:ea typeface="Canva Sans"/>
                <a:cs typeface="Canva Sans"/>
                <a:sym typeface="Canva Sans"/>
              </a:rPr>
              <a:t>Learning widely-used languages ensures job availability.</a:t>
            </a:r>
          </a:p>
          <a:p>
            <a:pPr algn="l" marL="568867" indent="-284433" lvl="1">
              <a:lnSpc>
                <a:spcPts val="3688"/>
              </a:lnSpc>
              <a:buFont typeface="Arial"/>
              <a:buChar char="•"/>
            </a:pPr>
            <a:r>
              <a:rPr lang="en-US" sz="2634">
                <a:solidFill>
                  <a:srgbClr val="0B4236"/>
                </a:solidFill>
                <a:latin typeface="Canva Sans"/>
                <a:ea typeface="Canva Sans"/>
                <a:cs typeface="Canva Sans"/>
                <a:sym typeface="Canva Sans"/>
              </a:rPr>
              <a:t>Exploring trending languages (e.g., Rust, TypeScript) can offer a competitive edge in future-ready roles.</a:t>
            </a:r>
          </a:p>
          <a:p>
            <a:pPr algn="l">
              <a:lnSpc>
                <a:spcPts val="2988"/>
              </a:lnSpc>
            </a:pPr>
          </a:p>
          <a:p>
            <a:pPr algn="ctr">
              <a:lnSpc>
                <a:spcPts val="3688"/>
              </a:lnSpc>
            </a:pPr>
          </a:p>
          <a:p>
            <a:pPr algn="ctr">
              <a:lnSpc>
                <a:spcPts val="3688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E4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56889" y="386194"/>
            <a:ext cx="11374222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>
                <a:solidFill>
                  <a:srgbClr val="0B4236"/>
                </a:solidFill>
                <a:latin typeface="Neue Machina"/>
                <a:ea typeface="Neue Machina"/>
                <a:cs typeface="Neue Machina"/>
                <a:sym typeface="Neue Machina"/>
              </a:rPr>
              <a:t>Implications of Database Trends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84480" y="6401226"/>
            <a:ext cx="18856960" cy="10607040"/>
          </a:xfrm>
          <a:custGeom>
            <a:avLst/>
            <a:gdLst/>
            <a:ahLst/>
            <a:cxnLst/>
            <a:rect r="r" b="b" t="t" l="l"/>
            <a:pathLst>
              <a:path h="10607040" w="18856960">
                <a:moveTo>
                  <a:pt x="0" y="0"/>
                </a:moveTo>
                <a:lnTo>
                  <a:pt x="18856960" y="0"/>
                </a:lnTo>
                <a:lnTo>
                  <a:pt x="18856960" y="10607039"/>
                </a:lnTo>
                <a:lnTo>
                  <a:pt x="0" y="10607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1345" y="1495082"/>
            <a:ext cx="17177266" cy="759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sz="2534" b="true">
                <a:solidFill>
                  <a:srgbClr val="0B423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For Organizations &amp; DevOps Teams:</a:t>
            </a:r>
          </a:p>
          <a:p>
            <a:pPr algn="l" marL="547277" indent="-273639" lvl="1">
              <a:lnSpc>
                <a:spcPts val="3548"/>
              </a:lnSpc>
              <a:buFont typeface="Arial"/>
              <a:buChar char="•"/>
            </a:pPr>
            <a:r>
              <a:rPr lang="en-US" sz="2534">
                <a:solidFill>
                  <a:srgbClr val="0B4236"/>
                </a:solidFill>
                <a:latin typeface="Canva Sans"/>
                <a:ea typeface="Canva Sans"/>
                <a:cs typeface="Canva Sans"/>
                <a:sym typeface="Canva Sans"/>
              </a:rPr>
              <a:t>PostgreSQL’s popularity in both current use an</a:t>
            </a:r>
            <a:r>
              <a:rPr lang="en-US" sz="2534">
                <a:solidFill>
                  <a:srgbClr val="0B4236"/>
                </a:solidFill>
                <a:latin typeface="Canva Sans"/>
                <a:ea typeface="Canva Sans"/>
                <a:cs typeface="Canva Sans"/>
                <a:sym typeface="Canva Sans"/>
              </a:rPr>
              <a:t>d future interest suggests it's becoming the industry standard for relational databases.</a:t>
            </a:r>
          </a:p>
          <a:p>
            <a:pPr algn="l" marL="547277" indent="-273639" lvl="1">
              <a:lnSpc>
                <a:spcPts val="3548"/>
              </a:lnSpc>
              <a:buFont typeface="Arial"/>
              <a:buChar char="•"/>
            </a:pPr>
            <a:r>
              <a:rPr lang="en-US" sz="2534">
                <a:solidFill>
                  <a:srgbClr val="0B4236"/>
                </a:solidFill>
                <a:latin typeface="Canva Sans"/>
                <a:ea typeface="Canva Sans"/>
                <a:cs typeface="Canva Sans"/>
                <a:sym typeface="Canva Sans"/>
              </a:rPr>
              <a:t>H</a:t>
            </a:r>
            <a:r>
              <a:rPr lang="en-US" sz="2534">
                <a:solidFill>
                  <a:srgbClr val="0B4236"/>
                </a:solidFill>
                <a:latin typeface="Canva Sans"/>
                <a:ea typeface="Canva Sans"/>
                <a:cs typeface="Canva Sans"/>
                <a:sym typeface="Canva Sans"/>
              </a:rPr>
              <a:t>igh interest in MongoDB and Redis points toward a growing demand for NoSQL and in-memory solutions for scalable and real-time applications.</a:t>
            </a:r>
          </a:p>
          <a:p>
            <a:pPr algn="l">
              <a:lnSpc>
                <a:spcPts val="3548"/>
              </a:lnSpc>
            </a:pPr>
          </a:p>
          <a:p>
            <a:pPr algn="l">
              <a:lnSpc>
                <a:spcPts val="3548"/>
              </a:lnSpc>
            </a:pPr>
            <a:r>
              <a:rPr lang="en-US" sz="2534" b="true">
                <a:solidFill>
                  <a:srgbClr val="0B423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34" b="true">
                <a:solidFill>
                  <a:srgbClr val="0B423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For Technical Decision-Makers:</a:t>
            </a:r>
          </a:p>
          <a:p>
            <a:pPr algn="l" marL="547277" indent="-273639" lvl="1">
              <a:lnSpc>
                <a:spcPts val="3548"/>
              </a:lnSpc>
              <a:buFont typeface="Arial"/>
              <a:buChar char="•"/>
            </a:pPr>
            <a:r>
              <a:rPr lang="en-US" sz="2534">
                <a:solidFill>
                  <a:srgbClr val="0B4236"/>
                </a:solidFill>
                <a:latin typeface="Canva Sans"/>
                <a:ea typeface="Canva Sans"/>
                <a:cs typeface="Canva Sans"/>
                <a:sym typeface="Canva Sans"/>
              </a:rPr>
              <a:t>Choosing the right mix of databases (e.g., PostgreSQL + Redis) can help future-proof products while aligning with developer familiarity.</a:t>
            </a:r>
          </a:p>
          <a:p>
            <a:pPr algn="l" marL="547277" indent="-273639" lvl="1">
              <a:lnSpc>
                <a:spcPts val="3548"/>
              </a:lnSpc>
              <a:buFont typeface="Arial"/>
              <a:buChar char="•"/>
            </a:pPr>
            <a:r>
              <a:rPr lang="en-US" sz="2534">
                <a:solidFill>
                  <a:srgbClr val="0B4236"/>
                </a:solidFill>
                <a:latin typeface="Canva Sans"/>
                <a:ea typeface="Canva Sans"/>
                <a:cs typeface="Canva Sans"/>
                <a:sym typeface="Canva Sans"/>
              </a:rPr>
              <a:t>Inv</a:t>
            </a:r>
            <a:r>
              <a:rPr lang="en-US" sz="2534">
                <a:solidFill>
                  <a:srgbClr val="0B4236"/>
                </a:solidFill>
                <a:latin typeface="Canva Sans"/>
                <a:ea typeface="Canva Sans"/>
                <a:cs typeface="Canva Sans"/>
                <a:sym typeface="Canva Sans"/>
              </a:rPr>
              <a:t>estment in PostgreSQL training or migration may yield long-term ROI in performance, scalability, and hiring ease.</a:t>
            </a:r>
          </a:p>
          <a:p>
            <a:pPr algn="l">
              <a:lnSpc>
                <a:spcPts val="3548"/>
              </a:lnSpc>
            </a:pPr>
          </a:p>
          <a:p>
            <a:pPr algn="l">
              <a:lnSpc>
                <a:spcPts val="3548"/>
              </a:lnSpc>
            </a:pPr>
            <a:r>
              <a:rPr lang="en-US" sz="2534" b="true">
                <a:solidFill>
                  <a:srgbClr val="0B423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3. For Learners:</a:t>
            </a:r>
          </a:p>
          <a:p>
            <a:pPr algn="l" marL="547277" indent="-273639" lvl="1">
              <a:lnSpc>
                <a:spcPts val="3548"/>
              </a:lnSpc>
              <a:buFont typeface="Arial"/>
              <a:buChar char="•"/>
            </a:pPr>
            <a:r>
              <a:rPr lang="en-US" sz="2534">
                <a:solidFill>
                  <a:srgbClr val="0B4236"/>
                </a:solidFill>
                <a:latin typeface="Canva Sans"/>
                <a:ea typeface="Canva Sans"/>
                <a:cs typeface="Canva Sans"/>
                <a:sym typeface="Canva Sans"/>
              </a:rPr>
              <a:t>MySQL remains foundational but PostgreSQL is more modern and powerful — ideal to learn for long-term relevance.</a:t>
            </a:r>
          </a:p>
          <a:p>
            <a:pPr algn="l" marL="547277" indent="-273639" lvl="1">
              <a:lnSpc>
                <a:spcPts val="3548"/>
              </a:lnSpc>
              <a:buFont typeface="Arial"/>
              <a:buChar char="•"/>
            </a:pPr>
            <a:r>
              <a:rPr lang="en-US" sz="2534">
                <a:solidFill>
                  <a:srgbClr val="0B4236"/>
                </a:solidFill>
                <a:latin typeface="Canva Sans"/>
                <a:ea typeface="Canva Sans"/>
                <a:cs typeface="Canva Sans"/>
                <a:sym typeface="Canva Sans"/>
              </a:rPr>
              <a:t>Exploring MongoDB  can unlock specialized roles in analytics, IoT, or real-time web apps.</a:t>
            </a:r>
          </a:p>
          <a:p>
            <a:pPr algn="ctr">
              <a:lnSpc>
                <a:spcPts val="3548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42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7446" y="3726522"/>
            <a:ext cx="8794895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B3E4C5"/>
                </a:solidFill>
                <a:latin typeface="Neue Machina"/>
                <a:ea typeface="Neue Machina"/>
                <a:cs typeface="Neue Machina"/>
                <a:sym typeface="Neue Machina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647646"/>
            <a:ext cx="638935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B3E4C5"/>
                </a:solidFill>
                <a:latin typeface="Neue Machina"/>
                <a:ea typeface="Neue Machina"/>
                <a:cs typeface="Neue Machina"/>
                <a:sym typeface="Neue Machina"/>
              </a:rPr>
              <a:t>Git hub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130703"/>
            <a:ext cx="638935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u="sng">
                <a:solidFill>
                  <a:srgbClr val="B3E4C5"/>
                </a:solidFill>
                <a:latin typeface="Neue Machina"/>
                <a:ea typeface="Neue Machina"/>
                <a:cs typeface="Neue Machina"/>
                <a:sym typeface="Neue Machina"/>
                <a:hlinkClick r:id="rId2" tooltip="https://github.com/Vivacious-s"/>
              </a:rPr>
              <a:t>Vivacious-s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980077" y="2704259"/>
            <a:ext cx="11575889" cy="11575889"/>
          </a:xfrm>
          <a:custGeom>
            <a:avLst/>
            <a:gdLst/>
            <a:ahLst/>
            <a:cxnLst/>
            <a:rect r="r" b="b" t="t" l="l"/>
            <a:pathLst>
              <a:path h="11575889" w="11575889">
                <a:moveTo>
                  <a:pt x="0" y="0"/>
                </a:moveTo>
                <a:lnTo>
                  <a:pt x="11575890" y="0"/>
                </a:lnTo>
                <a:lnTo>
                  <a:pt x="11575890" y="11575889"/>
                </a:lnTo>
                <a:lnTo>
                  <a:pt x="0" y="11575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86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369803" y="3315789"/>
            <a:ext cx="6257446" cy="3583810"/>
          </a:xfrm>
          <a:custGeom>
            <a:avLst/>
            <a:gdLst/>
            <a:ahLst/>
            <a:cxnLst/>
            <a:rect r="r" b="b" t="t" l="l"/>
            <a:pathLst>
              <a:path h="3583810" w="6257446">
                <a:moveTo>
                  <a:pt x="0" y="0"/>
                </a:moveTo>
                <a:lnTo>
                  <a:pt x="6257446" y="0"/>
                </a:lnTo>
                <a:lnTo>
                  <a:pt x="6257446" y="3583810"/>
                </a:lnTo>
                <a:lnTo>
                  <a:pt x="0" y="3583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5969" y="845183"/>
            <a:ext cx="1147159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B3E4C5"/>
                </a:solidFill>
                <a:latin typeface="Neue Machina"/>
                <a:ea typeface="Neue Machina"/>
                <a:cs typeface="Neue Machina"/>
                <a:sym typeface="Neue Machina"/>
              </a:rPr>
              <a:t>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94196" y="2636550"/>
            <a:ext cx="11236733" cy="3116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544">
                <a:solidFill>
                  <a:srgbClr val="B3E4C5"/>
                </a:solidFill>
                <a:latin typeface="Canva Sans"/>
                <a:ea typeface="Canva Sans"/>
                <a:cs typeface="Canva Sans"/>
                <a:sym typeface="Canva Sans"/>
              </a:rPr>
              <a:t>In to</a:t>
            </a:r>
            <a:r>
              <a:rPr lang="en-US" sz="2544">
                <a:solidFill>
                  <a:srgbClr val="B3E4C5"/>
                </a:solidFill>
                <a:latin typeface="Canva Sans"/>
                <a:ea typeface="Canva Sans"/>
                <a:cs typeface="Canva Sans"/>
                <a:sym typeface="Canva Sans"/>
              </a:rPr>
              <a:t>day’s rapidly evolving technology landscape, understanding developer preferences is critical for companies, educators, and job seekers. With thousands of developers participating in the annual Stack Overflow Developer Survey, there is a rich opportunity to uncover what technologies developers currently use, which ones they aspire to learn, and how their choices are influenced by work environments, experience levels, and geography.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94196" y="6162853"/>
            <a:ext cx="10740916" cy="240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2744">
                <a:solidFill>
                  <a:srgbClr val="B3E4C5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2744">
                <a:solidFill>
                  <a:srgbClr val="B3E4C5"/>
                </a:solidFill>
                <a:latin typeface="Canva Sans"/>
                <a:ea typeface="Canva Sans"/>
                <a:cs typeface="Canva Sans"/>
                <a:sym typeface="Canva Sans"/>
              </a:rPr>
              <a:t>rganizations, educators, and job seekers need insight into:</a:t>
            </a:r>
          </a:p>
          <a:p>
            <a:pPr algn="l" marL="592469" indent="-296235" lvl="1">
              <a:lnSpc>
                <a:spcPts val="3841"/>
              </a:lnSpc>
              <a:buFont typeface="Arial"/>
              <a:buChar char="•"/>
            </a:pPr>
            <a:r>
              <a:rPr lang="en-US" sz="2744">
                <a:solidFill>
                  <a:srgbClr val="B3E4C5"/>
                </a:solidFill>
                <a:latin typeface="Canva Sans"/>
                <a:ea typeface="Canva Sans"/>
                <a:cs typeface="Canva Sans"/>
                <a:sym typeface="Canva Sans"/>
              </a:rPr>
              <a:t>Which programming languages and databases are most used</a:t>
            </a:r>
          </a:p>
          <a:p>
            <a:pPr algn="l" marL="592469" indent="-296235" lvl="1">
              <a:lnSpc>
                <a:spcPts val="3841"/>
              </a:lnSpc>
              <a:buFont typeface="Arial"/>
              <a:buChar char="•"/>
            </a:pPr>
            <a:r>
              <a:rPr lang="en-US" sz="2744">
                <a:solidFill>
                  <a:srgbClr val="B3E4C5"/>
                </a:solidFill>
                <a:latin typeface="Canva Sans"/>
                <a:ea typeface="Canva Sans"/>
                <a:cs typeface="Canva Sans"/>
                <a:sym typeface="Canva Sans"/>
              </a:rPr>
              <a:t>What technologies developers want to learn next</a:t>
            </a:r>
          </a:p>
          <a:p>
            <a:pPr algn="l">
              <a:lnSpc>
                <a:spcPts val="3841"/>
              </a:lnSpc>
            </a:pPr>
          </a:p>
          <a:p>
            <a:pPr algn="l">
              <a:lnSpc>
                <a:spcPts val="384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E4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6306" y="9314082"/>
            <a:ext cx="21327024" cy="11996451"/>
          </a:xfrm>
          <a:custGeom>
            <a:avLst/>
            <a:gdLst/>
            <a:ahLst/>
            <a:cxnLst/>
            <a:rect r="r" b="b" t="t" l="l"/>
            <a:pathLst>
              <a:path h="11996451" w="21327024">
                <a:moveTo>
                  <a:pt x="0" y="0"/>
                </a:moveTo>
                <a:lnTo>
                  <a:pt x="21327025" y="0"/>
                </a:lnTo>
                <a:lnTo>
                  <a:pt x="21327025" y="11996451"/>
                </a:lnTo>
                <a:lnTo>
                  <a:pt x="0" y="1199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77677" y="2230119"/>
            <a:ext cx="6860139" cy="4788279"/>
          </a:xfrm>
          <a:custGeom>
            <a:avLst/>
            <a:gdLst/>
            <a:ahLst/>
            <a:cxnLst/>
            <a:rect r="r" b="b" t="t" l="l"/>
            <a:pathLst>
              <a:path h="4788279" w="6860139">
                <a:moveTo>
                  <a:pt x="0" y="0"/>
                </a:moveTo>
                <a:lnTo>
                  <a:pt x="6860139" y="0"/>
                </a:lnTo>
                <a:lnTo>
                  <a:pt x="6860139" y="4788279"/>
                </a:lnTo>
                <a:lnTo>
                  <a:pt x="0" y="4788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640" r="-2356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9680" y="5264323"/>
            <a:ext cx="663925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B4236"/>
                </a:solidFill>
                <a:latin typeface="Neue Machina"/>
                <a:ea typeface="Neue Machina"/>
                <a:cs typeface="Neue Machina"/>
                <a:sym typeface="Neue Machina"/>
              </a:rPr>
              <a:t>Key Fields Used: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9680" y="5926131"/>
            <a:ext cx="9766711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B4236"/>
                </a:solidFill>
                <a:latin typeface="Garet Light"/>
                <a:ea typeface="Garet Light"/>
                <a:cs typeface="Garet Light"/>
                <a:sym typeface="Garet Light"/>
              </a:rPr>
              <a:t>LanguageHaveWorkedWith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B4236"/>
                </a:solidFill>
                <a:latin typeface="Garet Light"/>
                <a:ea typeface="Garet Light"/>
                <a:cs typeface="Garet Light"/>
                <a:sym typeface="Garet Light"/>
              </a:rPr>
              <a:t>LanguageWantToWorkWith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B4236"/>
                </a:solidFill>
                <a:latin typeface="Garet Light"/>
                <a:ea typeface="Garet Light"/>
                <a:cs typeface="Garet Light"/>
                <a:sym typeface="Garet Light"/>
              </a:rPr>
              <a:t>DatabaseHaveWorkedWith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B4236"/>
                </a:solidFill>
                <a:latin typeface="Garet Light"/>
                <a:ea typeface="Garet Light"/>
                <a:cs typeface="Garet Light"/>
                <a:sym typeface="Garet Light"/>
              </a:rPr>
              <a:t>DatabaseWantToWorkWith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69680" y="2978935"/>
            <a:ext cx="6584018" cy="1645323"/>
            <a:chOff x="0" y="0"/>
            <a:chExt cx="8778691" cy="219376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8778691" cy="758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39"/>
                </a:lnSpc>
                <a:spcBef>
                  <a:spcPct val="0"/>
                </a:spcBef>
              </a:pPr>
              <a:r>
                <a:rPr lang="en-US" sz="3699">
                  <a:solidFill>
                    <a:srgbClr val="0B4236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Source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72752"/>
              <a:ext cx="8778691" cy="1321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Source: Stack Overflow Developer Survey 2023 (or 2024).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69680" y="790575"/>
            <a:ext cx="1055601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  <a:ea typeface="Neue Machina"/>
                <a:cs typeface="Neue Machina"/>
                <a:sym typeface="Neue Machina"/>
              </a:rPr>
              <a:t>Dataset Overview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42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63088" y="3045894"/>
            <a:ext cx="4316925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b="true">
                <a:solidFill>
                  <a:srgbClr val="B3E4C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 USED</a:t>
            </a:r>
            <a:r>
              <a:rPr lang="en-US" sz="4199">
                <a:solidFill>
                  <a:srgbClr val="B3E4C5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463088" y="3122094"/>
            <a:ext cx="0" cy="548783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2319372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44"/>
              </a:lnSpc>
            </a:pPr>
            <a:r>
              <a:rPr lang="en-US" sz="8454">
                <a:solidFill>
                  <a:srgbClr val="B3E4C5"/>
                </a:solidFill>
                <a:latin typeface="Neue Machina"/>
                <a:ea typeface="Neue Machina"/>
                <a:cs typeface="Neue Machina"/>
                <a:sym typeface="Neue Machina"/>
              </a:rPr>
              <a:t>Tools &amp; Methodology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5874" y="3904614"/>
            <a:ext cx="97036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B3E4C5"/>
                </a:solidFill>
                <a:latin typeface="Canva Sans"/>
                <a:ea typeface="Canva Sans"/>
                <a:cs typeface="Canva Sans"/>
                <a:sym typeface="Canva Sans"/>
              </a:rPr>
              <a:t>Python (Pan</a:t>
            </a:r>
            <a:r>
              <a:rPr lang="en-US" sz="3399">
                <a:solidFill>
                  <a:srgbClr val="B3E4C5"/>
                </a:solidFill>
                <a:latin typeface="Canva Sans"/>
                <a:ea typeface="Canva Sans"/>
                <a:cs typeface="Canva Sans"/>
                <a:sym typeface="Canva Sans"/>
              </a:rPr>
              <a:t>das, Seaborn,Matplotlib), Power BI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5874" y="5415102"/>
            <a:ext cx="1615306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B3E4C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</a:t>
            </a:r>
            <a:r>
              <a:rPr lang="en-US" b="true" sz="4200">
                <a:solidFill>
                  <a:srgbClr val="B3E4C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eps: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3088" y="6270447"/>
            <a:ext cx="1054395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B3E4C5"/>
                </a:solidFill>
                <a:latin typeface="Canva Sans"/>
                <a:ea typeface="Canva Sans"/>
                <a:cs typeface="Canva Sans"/>
                <a:sym typeface="Canva Sans"/>
              </a:rPr>
              <a:t>Data</a:t>
            </a:r>
            <a:r>
              <a:rPr lang="en-US" sz="3399">
                <a:solidFill>
                  <a:srgbClr val="B3E4C5"/>
                </a:solidFill>
                <a:latin typeface="Canva Sans"/>
                <a:ea typeface="Canva Sans"/>
                <a:cs typeface="Canva Sans"/>
                <a:sym typeface="Canva Sans"/>
              </a:rPr>
              <a:t> Cleaning (multi-select splits, null removal)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B3E4C5"/>
                </a:solidFill>
                <a:latin typeface="Canva Sans"/>
                <a:ea typeface="Canva Sans"/>
                <a:cs typeface="Canva Sans"/>
                <a:sym typeface="Canva Sans"/>
              </a:rPr>
              <a:t>Grouping &amp; filtering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B3E4C5"/>
                </a:solidFill>
                <a:latin typeface="Canva Sans"/>
                <a:ea typeface="Canva Sans"/>
                <a:cs typeface="Canva Sans"/>
                <a:sym typeface="Canva Sans"/>
              </a:rPr>
              <a:t>Visualization &amp; Insight extraction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B3E4C5"/>
                </a:solidFill>
                <a:latin typeface="Canva Sans"/>
                <a:ea typeface="Canva Sans"/>
                <a:cs typeface="Canva Sans"/>
                <a:sym typeface="Canva Sans"/>
              </a:rPr>
              <a:t>Dashboard creation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2783953">
            <a:off x="10499901" y="5792763"/>
            <a:ext cx="8822291" cy="4603632"/>
          </a:xfrm>
          <a:custGeom>
            <a:avLst/>
            <a:gdLst/>
            <a:ahLst/>
            <a:cxnLst/>
            <a:rect r="r" b="b" t="t" l="l"/>
            <a:pathLst>
              <a:path h="4603632" w="8822291">
                <a:moveTo>
                  <a:pt x="0" y="0"/>
                </a:moveTo>
                <a:lnTo>
                  <a:pt x="8822291" y="0"/>
                </a:lnTo>
                <a:lnTo>
                  <a:pt x="8822291" y="4603632"/>
                </a:lnTo>
                <a:lnTo>
                  <a:pt x="0" y="4603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108392" y="-5673511"/>
            <a:ext cx="10252392" cy="10287000"/>
          </a:xfrm>
          <a:custGeom>
            <a:avLst/>
            <a:gdLst/>
            <a:ahLst/>
            <a:cxnLst/>
            <a:rect r="r" b="b" t="t" l="l"/>
            <a:pathLst>
              <a:path h="10287000" w="10252392">
                <a:moveTo>
                  <a:pt x="0" y="0"/>
                </a:moveTo>
                <a:lnTo>
                  <a:pt x="10252392" y="0"/>
                </a:lnTo>
                <a:lnTo>
                  <a:pt x="102523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8377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37339" y="1855770"/>
            <a:ext cx="12796915" cy="7533783"/>
          </a:xfrm>
          <a:custGeom>
            <a:avLst/>
            <a:gdLst/>
            <a:ahLst/>
            <a:cxnLst/>
            <a:rect r="r" b="b" t="t" l="l"/>
            <a:pathLst>
              <a:path h="7533783" w="12796915">
                <a:moveTo>
                  <a:pt x="0" y="0"/>
                </a:moveTo>
                <a:lnTo>
                  <a:pt x="12796915" y="0"/>
                </a:lnTo>
                <a:lnTo>
                  <a:pt x="12796915" y="7533784"/>
                </a:lnTo>
                <a:lnTo>
                  <a:pt x="0" y="7533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58" r="0" b="-95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75370" y="600075"/>
            <a:ext cx="1242842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5"/>
              </a:lnSpc>
            </a:pPr>
            <a:r>
              <a:rPr lang="en-US" sz="5654">
                <a:solidFill>
                  <a:srgbClr val="0B4236"/>
                </a:solidFill>
                <a:latin typeface="Neue Machina"/>
                <a:ea typeface="Neue Machina"/>
                <a:cs typeface="Neue Machina"/>
                <a:sym typeface="Neue Machina"/>
              </a:rPr>
              <a:t>Top 5 Programming Languages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04810" y="570310"/>
            <a:ext cx="10229412" cy="90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3"/>
              </a:lnSpc>
            </a:pPr>
            <a:r>
              <a:rPr lang="en-US" sz="5903">
                <a:solidFill>
                  <a:srgbClr val="0B4236"/>
                </a:solidFill>
                <a:latin typeface="Neue Machina"/>
                <a:ea typeface="Neue Machina"/>
                <a:cs typeface="Neue Machina"/>
                <a:sym typeface="Neue Machina"/>
              </a:rPr>
              <a:t>Future Language Interests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-1108392" y="-5673511"/>
            <a:ext cx="10252392" cy="10287000"/>
          </a:xfrm>
          <a:custGeom>
            <a:avLst/>
            <a:gdLst/>
            <a:ahLst/>
            <a:cxnLst/>
            <a:rect r="r" b="b" t="t" l="l"/>
            <a:pathLst>
              <a:path h="10287000" w="10252392">
                <a:moveTo>
                  <a:pt x="0" y="0"/>
                </a:moveTo>
                <a:lnTo>
                  <a:pt x="10252392" y="0"/>
                </a:lnTo>
                <a:lnTo>
                  <a:pt x="102523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8377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17466" y="1849627"/>
            <a:ext cx="12566545" cy="7539927"/>
          </a:xfrm>
          <a:custGeom>
            <a:avLst/>
            <a:gdLst/>
            <a:ahLst/>
            <a:cxnLst/>
            <a:rect r="r" b="b" t="t" l="l"/>
            <a:pathLst>
              <a:path h="7539927" w="12566545">
                <a:moveTo>
                  <a:pt x="0" y="0"/>
                </a:moveTo>
                <a:lnTo>
                  <a:pt x="12566545" y="0"/>
                </a:lnTo>
                <a:lnTo>
                  <a:pt x="12566545" y="7539927"/>
                </a:lnTo>
                <a:lnTo>
                  <a:pt x="0" y="7539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E4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00628" y="371475"/>
            <a:ext cx="1408519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5"/>
              </a:lnSpc>
            </a:pPr>
            <a:r>
              <a:rPr lang="en-US" sz="4254">
                <a:solidFill>
                  <a:srgbClr val="0B4236"/>
                </a:solidFill>
                <a:latin typeface="Neue Machina"/>
                <a:ea typeface="Neue Machina"/>
                <a:cs typeface="Neue Machina"/>
                <a:sym typeface="Neue Machina"/>
              </a:rPr>
              <a:t>Programming Language Trends - Key Insight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84480" y="6401226"/>
            <a:ext cx="18856960" cy="10607040"/>
          </a:xfrm>
          <a:custGeom>
            <a:avLst/>
            <a:gdLst/>
            <a:ahLst/>
            <a:cxnLst/>
            <a:rect r="r" b="b" t="t" l="l"/>
            <a:pathLst>
              <a:path h="10607040" w="18856960">
                <a:moveTo>
                  <a:pt x="0" y="0"/>
                </a:moveTo>
                <a:lnTo>
                  <a:pt x="18856960" y="0"/>
                </a:lnTo>
                <a:lnTo>
                  <a:pt x="18856960" y="10607039"/>
                </a:lnTo>
                <a:lnTo>
                  <a:pt x="0" y="10607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4" id="4"/>
          <p:cNvGraphicFramePr/>
          <p:nvPr/>
        </p:nvGraphicFramePr>
        <p:xfrm>
          <a:off x="2012841" y="1520902"/>
          <a:ext cx="5029200" cy="4610100"/>
        </p:xfrm>
        <a:graphic>
          <a:graphicData uri="http://schemas.openxmlformats.org/presentationml/2006/ole">
            <p:oleObj imgW="6032500" imgH="56134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1867" y="2994908"/>
            <a:ext cx="8942133" cy="5383030"/>
          </a:xfrm>
          <a:custGeom>
            <a:avLst/>
            <a:gdLst/>
            <a:ahLst/>
            <a:cxnLst/>
            <a:rect r="r" b="b" t="t" l="l"/>
            <a:pathLst>
              <a:path h="5383030" w="8942133">
                <a:moveTo>
                  <a:pt x="0" y="0"/>
                </a:moveTo>
                <a:lnTo>
                  <a:pt x="8942133" y="0"/>
                </a:lnTo>
                <a:lnTo>
                  <a:pt x="8942133" y="5383030"/>
                </a:lnTo>
                <a:lnTo>
                  <a:pt x="0" y="5383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3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03750" y="2880061"/>
            <a:ext cx="8885175" cy="5497877"/>
          </a:xfrm>
          <a:custGeom>
            <a:avLst/>
            <a:gdLst/>
            <a:ahLst/>
            <a:cxnLst/>
            <a:rect r="r" b="b" t="t" l="l"/>
            <a:pathLst>
              <a:path h="5497877" w="8885175">
                <a:moveTo>
                  <a:pt x="0" y="0"/>
                </a:moveTo>
                <a:lnTo>
                  <a:pt x="8885175" y="0"/>
                </a:lnTo>
                <a:lnTo>
                  <a:pt x="8885175" y="5497877"/>
                </a:lnTo>
                <a:lnTo>
                  <a:pt x="0" y="5497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64" t="0" r="-156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72198" y="764142"/>
            <a:ext cx="1246310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5"/>
              </a:lnSpc>
            </a:pPr>
            <a:r>
              <a:rPr lang="en-US" sz="5654">
                <a:solidFill>
                  <a:srgbClr val="0B4236"/>
                </a:solidFill>
                <a:latin typeface="Neue Machina"/>
                <a:ea typeface="Neue Machina"/>
                <a:cs typeface="Neue Machina"/>
                <a:sym typeface="Neue Machina"/>
              </a:rPr>
              <a:t>Top 5 Databases Used &amp; Wanted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-1108392" y="-5673511"/>
            <a:ext cx="10252392" cy="10287000"/>
          </a:xfrm>
          <a:custGeom>
            <a:avLst/>
            <a:gdLst/>
            <a:ahLst/>
            <a:cxnLst/>
            <a:rect r="r" b="b" t="t" l="l"/>
            <a:pathLst>
              <a:path h="10287000" w="10252392">
                <a:moveTo>
                  <a:pt x="0" y="0"/>
                </a:moveTo>
                <a:lnTo>
                  <a:pt x="10252392" y="0"/>
                </a:lnTo>
                <a:lnTo>
                  <a:pt x="102523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8377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E4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85800"/>
            <a:ext cx="8782362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4250">
                <a:solidFill>
                  <a:srgbClr val="0B4236"/>
                </a:solidFill>
                <a:latin typeface="Neue Machina"/>
                <a:ea typeface="Neue Machina"/>
                <a:cs typeface="Neue Machina"/>
                <a:sym typeface="Neue Machina"/>
              </a:rPr>
              <a:t>Database Trends - Key Insight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84480" y="6401226"/>
            <a:ext cx="18856960" cy="10607040"/>
          </a:xfrm>
          <a:custGeom>
            <a:avLst/>
            <a:gdLst/>
            <a:ahLst/>
            <a:cxnLst/>
            <a:rect r="r" b="b" t="t" l="l"/>
            <a:pathLst>
              <a:path h="10607040" w="18856960">
                <a:moveTo>
                  <a:pt x="0" y="0"/>
                </a:moveTo>
                <a:lnTo>
                  <a:pt x="18856960" y="0"/>
                </a:lnTo>
                <a:lnTo>
                  <a:pt x="18856960" y="10607039"/>
                </a:lnTo>
                <a:lnTo>
                  <a:pt x="0" y="10607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4" id="4"/>
          <p:cNvGraphicFramePr/>
          <p:nvPr/>
        </p:nvGraphicFramePr>
        <p:xfrm>
          <a:off x="1476606" y="1680685"/>
          <a:ext cx="5029200" cy="4610100"/>
        </p:xfrm>
        <a:graphic>
          <a:graphicData uri="http://schemas.openxmlformats.org/presentationml/2006/ole">
            <p:oleObj imgW="6032500" imgH="56134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DAGsXTU8LCU</dc:identifier>
  <dcterms:modified xsi:type="dcterms:W3CDTF">2011-08-01T06:04:30Z</dcterms:modified>
  <cp:revision>1</cp:revision>
  <dc:title>Stack Overflow Developer Trends Case Study</dc:title>
</cp:coreProperties>
</file>